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91" d="100"/>
          <a:sy n="91" d="100"/>
        </p:scale>
        <p:origin x="-972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83D121-50AF-4743-BCE0-AD368F03DE11}" type="datetimeFigureOut">
              <a:rPr lang="nl-NL" smtClean="0"/>
              <a:t>17-4-2014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2AB531-1D75-4443-B4AD-09D7AF5CA6A7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2AB531-1D75-4443-B4AD-09D7AF5CA6A7}" type="slidenum">
              <a:rPr lang="nl-NL" smtClean="0"/>
              <a:t>1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0C5C2-3FF7-463B-8BBE-D1194B01907F}" type="datetimeFigureOut">
              <a:rPr lang="nl-NL" smtClean="0"/>
              <a:pPr/>
              <a:t>17-4-2014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8F0A1-C024-4611-9FE1-E770DFAADF70}" type="slidenum">
              <a:rPr lang="nl-NL" smtClean="0"/>
              <a:pPr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0C5C2-3FF7-463B-8BBE-D1194B01907F}" type="datetimeFigureOut">
              <a:rPr lang="nl-NL" smtClean="0"/>
              <a:pPr/>
              <a:t>17-4-2014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8F0A1-C024-4611-9FE1-E770DFAADF7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0C5C2-3FF7-463B-8BBE-D1194B01907F}" type="datetimeFigureOut">
              <a:rPr lang="nl-NL" smtClean="0"/>
              <a:pPr/>
              <a:t>17-4-2014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8F0A1-C024-4611-9FE1-E770DFAADF7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0C5C2-3FF7-463B-8BBE-D1194B01907F}" type="datetimeFigureOut">
              <a:rPr lang="nl-NL" smtClean="0"/>
              <a:pPr/>
              <a:t>17-4-2014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8F0A1-C024-4611-9FE1-E770DFAADF7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0C5C2-3FF7-463B-8BBE-D1194B01907F}" type="datetimeFigureOut">
              <a:rPr lang="nl-NL" smtClean="0"/>
              <a:pPr/>
              <a:t>17-4-2014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8F0A1-C024-4611-9FE1-E770DFAADF70}" type="slidenum">
              <a:rPr lang="nl-NL" smtClean="0"/>
              <a:pPr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0C5C2-3FF7-463B-8BBE-D1194B01907F}" type="datetimeFigureOut">
              <a:rPr lang="nl-NL" smtClean="0"/>
              <a:pPr/>
              <a:t>17-4-2014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8F0A1-C024-4611-9FE1-E770DFAADF7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0C5C2-3FF7-463B-8BBE-D1194B01907F}" type="datetimeFigureOut">
              <a:rPr lang="nl-NL" smtClean="0"/>
              <a:pPr/>
              <a:t>17-4-2014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8F0A1-C024-4611-9FE1-E770DFAADF70}" type="slidenum">
              <a:rPr lang="nl-NL" smtClean="0"/>
              <a:pPr/>
              <a:t>‹nr.›</a:t>
            </a:fld>
            <a:endParaRPr lang="nl-NL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0C5C2-3FF7-463B-8BBE-D1194B01907F}" type="datetimeFigureOut">
              <a:rPr lang="nl-NL" smtClean="0"/>
              <a:pPr/>
              <a:t>17-4-2014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8F0A1-C024-4611-9FE1-E770DFAADF7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0C5C2-3FF7-463B-8BBE-D1194B01907F}" type="datetimeFigureOut">
              <a:rPr lang="nl-NL" smtClean="0"/>
              <a:pPr/>
              <a:t>17-4-2014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8F0A1-C024-4611-9FE1-E770DFAADF7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0C5C2-3FF7-463B-8BBE-D1194B01907F}" type="datetimeFigureOut">
              <a:rPr lang="nl-NL" smtClean="0"/>
              <a:pPr/>
              <a:t>17-4-2014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8F0A1-C024-4611-9FE1-E770DFAADF70}" type="slidenum">
              <a:rPr lang="nl-NL" smtClean="0"/>
              <a:pPr/>
              <a:t>‹nr.›</a:t>
            </a:fld>
            <a:endParaRPr lang="nl-NL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0C5C2-3FF7-463B-8BBE-D1194B01907F}" type="datetimeFigureOut">
              <a:rPr lang="nl-NL" smtClean="0"/>
              <a:pPr/>
              <a:t>17-4-2014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8F0A1-C024-4611-9FE1-E770DFAADF7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AB0C5C2-3FF7-463B-8BBE-D1194B01907F}" type="datetimeFigureOut">
              <a:rPr lang="nl-NL" smtClean="0"/>
              <a:pPr/>
              <a:t>17-4-2014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9618F0A1-C024-4611-9FE1-E770DFAADF7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Examen 2013-2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Opgave 12 t/m 26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xmlns="" val="27569297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Opgave 19  (5p)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Complexe rekenopgave. </a:t>
            </a:r>
          </a:p>
          <a:p>
            <a:r>
              <a:rPr lang="nl-NL" dirty="0" smtClean="0"/>
              <a:t>Strategie:</a:t>
            </a:r>
          </a:p>
          <a:p>
            <a:pPr lvl="1"/>
            <a:r>
              <a:rPr lang="nl-NL" dirty="0" smtClean="0"/>
              <a:t>Maak een schema!</a:t>
            </a:r>
          </a:p>
          <a:p>
            <a:pPr lvl="1"/>
            <a:r>
              <a:rPr lang="nl-NL" dirty="0" smtClean="0"/>
              <a:t>Hoe kom je aan je gegevens en wat hebben ze met elkaar te maken.</a:t>
            </a:r>
          </a:p>
          <a:p>
            <a:pPr lvl="1"/>
            <a:endParaRPr lang="nl-NL" dirty="0" smtClean="0"/>
          </a:p>
          <a:p>
            <a:pPr lvl="1"/>
            <a:endParaRPr lang="nl-NL" dirty="0"/>
          </a:p>
          <a:p>
            <a:pPr lvl="1"/>
            <a:endParaRPr lang="nl-NL" dirty="0" smtClean="0"/>
          </a:p>
          <a:p>
            <a:pPr lvl="1"/>
            <a:endParaRPr lang="nl-NL" dirty="0"/>
          </a:p>
          <a:p>
            <a:pPr lvl="1"/>
            <a:endParaRPr lang="nl-NL" dirty="0" smtClean="0"/>
          </a:p>
          <a:p>
            <a:pPr lvl="1"/>
            <a:r>
              <a:rPr lang="nl-NL" dirty="0" smtClean="0"/>
              <a:t>Daarna: ‘ 2 NH</a:t>
            </a:r>
            <a:r>
              <a:rPr lang="nl-NL" baseline="-25000" dirty="0" smtClean="0"/>
              <a:t>3</a:t>
            </a:r>
            <a:r>
              <a:rPr lang="nl-NL" dirty="0" smtClean="0"/>
              <a:t> + H</a:t>
            </a:r>
            <a:r>
              <a:rPr lang="nl-NL" baseline="-25000" dirty="0" smtClean="0"/>
              <a:t>2</a:t>
            </a:r>
            <a:r>
              <a:rPr lang="nl-NL" dirty="0" smtClean="0"/>
              <a:t>SO</a:t>
            </a:r>
            <a:r>
              <a:rPr lang="nl-NL" baseline="-25000" dirty="0" smtClean="0"/>
              <a:t>4</a:t>
            </a:r>
            <a:r>
              <a:rPr lang="nl-NL" dirty="0" smtClean="0"/>
              <a:t> </a:t>
            </a:r>
            <a:r>
              <a:rPr lang="nl-NL" dirty="0" smtClean="0">
                <a:sym typeface="Symbol"/>
              </a:rPr>
              <a:t>  (NH</a:t>
            </a:r>
            <a:r>
              <a:rPr lang="nl-NL" baseline="-25000" dirty="0" smtClean="0">
                <a:sym typeface="Symbol"/>
              </a:rPr>
              <a:t>4</a:t>
            </a:r>
            <a:r>
              <a:rPr lang="nl-NL" dirty="0" smtClean="0">
                <a:sym typeface="Symbol"/>
              </a:rPr>
              <a:t>)</a:t>
            </a:r>
            <a:r>
              <a:rPr lang="nl-NL" baseline="-25000" dirty="0" smtClean="0">
                <a:sym typeface="Symbol"/>
              </a:rPr>
              <a:t>2</a:t>
            </a:r>
            <a:r>
              <a:rPr lang="nl-NL" dirty="0" smtClean="0">
                <a:sym typeface="Symbol"/>
              </a:rPr>
              <a:t>SO</a:t>
            </a:r>
            <a:r>
              <a:rPr lang="nl-NL" baseline="-25000" dirty="0" smtClean="0">
                <a:sym typeface="Symbol"/>
              </a:rPr>
              <a:t>4 </a:t>
            </a:r>
            <a:r>
              <a:rPr lang="nl-NL" dirty="0" smtClean="0">
                <a:sym typeface="Symbol"/>
              </a:rPr>
              <a:t>‘</a:t>
            </a:r>
          </a:p>
          <a:p>
            <a:pPr lvl="1"/>
            <a:r>
              <a:rPr lang="nl-NL" dirty="0" smtClean="0">
                <a:sym typeface="Symbol"/>
              </a:rPr>
              <a:t>Uit aantal mol </a:t>
            </a:r>
            <a:r>
              <a:rPr lang="nl-NL" dirty="0"/>
              <a:t>NH</a:t>
            </a:r>
            <a:r>
              <a:rPr lang="nl-NL" baseline="-25000" dirty="0"/>
              <a:t>3</a:t>
            </a:r>
            <a:r>
              <a:rPr lang="nl-NL" dirty="0" smtClean="0">
                <a:sym typeface="Symbol"/>
              </a:rPr>
              <a:t> volgt aantal mol </a:t>
            </a:r>
            <a:r>
              <a:rPr lang="nl-NL" dirty="0"/>
              <a:t>H</a:t>
            </a:r>
            <a:r>
              <a:rPr lang="nl-NL" baseline="-25000" dirty="0"/>
              <a:t>2</a:t>
            </a:r>
            <a:r>
              <a:rPr lang="nl-NL" dirty="0"/>
              <a:t>SO</a:t>
            </a:r>
            <a:r>
              <a:rPr lang="nl-NL" baseline="-25000" dirty="0"/>
              <a:t>4</a:t>
            </a:r>
            <a:r>
              <a:rPr lang="nl-NL" dirty="0" smtClean="0">
                <a:sym typeface="Symbol"/>
              </a:rPr>
              <a:t> en daaruit het aantal m</a:t>
            </a:r>
            <a:r>
              <a:rPr lang="nl-NL" baseline="30000" dirty="0" smtClean="0">
                <a:sym typeface="Symbol"/>
              </a:rPr>
              <a:t>3</a:t>
            </a:r>
            <a:r>
              <a:rPr lang="nl-NL" dirty="0" smtClean="0">
                <a:sym typeface="Symbol"/>
              </a:rPr>
              <a:t> oplossing 15M</a:t>
            </a:r>
            <a:endParaRPr lang="nl-NL" baseline="-25000" dirty="0"/>
          </a:p>
          <a:p>
            <a:pPr lvl="1"/>
            <a:endParaRPr lang="nl-NL" dirty="0"/>
          </a:p>
        </p:txBody>
      </p:sp>
      <p:sp>
        <p:nvSpPr>
          <p:cNvPr id="4" name="Tekstvak 3"/>
          <p:cNvSpPr txBox="1"/>
          <p:nvPr/>
        </p:nvSpPr>
        <p:spPr>
          <a:xfrm>
            <a:off x="1232139" y="4293096"/>
            <a:ext cx="851515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nl-NL" dirty="0" smtClean="0"/>
              <a:t>MEST </a:t>
            </a:r>
          </a:p>
          <a:p>
            <a:pPr algn="ctr"/>
            <a:r>
              <a:rPr lang="nl-NL" dirty="0" smtClean="0"/>
              <a:t>120 m</a:t>
            </a:r>
            <a:r>
              <a:rPr lang="nl-NL" baseline="30000" dirty="0" smtClean="0"/>
              <a:t>3</a:t>
            </a:r>
            <a:endParaRPr lang="nl-NL" baseline="30000" dirty="0"/>
          </a:p>
        </p:txBody>
      </p:sp>
      <p:cxnSp>
        <p:nvCxnSpPr>
          <p:cNvPr id="5" name="Rechte verbindingslijn met pijl 4"/>
          <p:cNvCxnSpPr>
            <a:stCxn id="4" idx="3"/>
            <a:endCxn id="7" idx="1"/>
          </p:cNvCxnSpPr>
          <p:nvPr/>
        </p:nvCxnSpPr>
        <p:spPr>
          <a:xfrm flipV="1">
            <a:off x="2083654" y="4607346"/>
            <a:ext cx="1812781" cy="89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vak 5"/>
          <p:cNvSpPr txBox="1"/>
          <p:nvPr/>
        </p:nvSpPr>
        <p:spPr>
          <a:xfrm>
            <a:off x="2545050" y="3573016"/>
            <a:ext cx="8899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dirty="0" smtClean="0"/>
              <a:t>NH</a:t>
            </a:r>
            <a:r>
              <a:rPr lang="nl-NL" baseline="-25000" dirty="0" smtClean="0"/>
              <a:t>3</a:t>
            </a:r>
            <a:r>
              <a:rPr lang="nl-NL" dirty="0" smtClean="0"/>
              <a:t> </a:t>
            </a:r>
          </a:p>
          <a:p>
            <a:pPr algn="ctr"/>
            <a:r>
              <a:rPr lang="nl-NL" dirty="0" smtClean="0"/>
              <a:t>uit </a:t>
            </a:r>
          </a:p>
          <a:p>
            <a:pPr algn="ctr"/>
            <a:r>
              <a:rPr lang="nl-NL" dirty="0" smtClean="0"/>
              <a:t>1,0 </a:t>
            </a:r>
            <a:r>
              <a:rPr lang="nl-NL" dirty="0" err="1" smtClean="0"/>
              <a:t>mL</a:t>
            </a:r>
            <a:endParaRPr lang="nl-NL" dirty="0"/>
          </a:p>
        </p:txBody>
      </p:sp>
      <p:sp>
        <p:nvSpPr>
          <p:cNvPr id="7" name="Tekstvak 6"/>
          <p:cNvSpPr txBox="1"/>
          <p:nvPr/>
        </p:nvSpPr>
        <p:spPr>
          <a:xfrm>
            <a:off x="3896435" y="4284180"/>
            <a:ext cx="1023422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nl-NL" dirty="0" smtClean="0"/>
              <a:t>Zoutzuur</a:t>
            </a:r>
          </a:p>
          <a:p>
            <a:pPr algn="ctr"/>
            <a:r>
              <a:rPr lang="nl-NL" dirty="0" smtClean="0"/>
              <a:t>1L</a:t>
            </a:r>
            <a:endParaRPr lang="nl-NL" dirty="0"/>
          </a:p>
        </p:txBody>
      </p:sp>
      <p:sp>
        <p:nvSpPr>
          <p:cNvPr id="8" name="Tekstvak 7"/>
          <p:cNvSpPr txBox="1"/>
          <p:nvPr/>
        </p:nvSpPr>
        <p:spPr>
          <a:xfrm>
            <a:off x="6560731" y="4293096"/>
            <a:ext cx="1035605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nl-NL" dirty="0" smtClean="0"/>
              <a:t>Monster </a:t>
            </a:r>
          </a:p>
          <a:p>
            <a:pPr algn="ctr"/>
            <a:r>
              <a:rPr lang="nl-NL" dirty="0" smtClean="0"/>
              <a:t>E=0,65</a:t>
            </a:r>
            <a:endParaRPr lang="nl-NL" dirty="0"/>
          </a:p>
        </p:txBody>
      </p:sp>
      <p:cxnSp>
        <p:nvCxnSpPr>
          <p:cNvPr id="9" name="Rechte verbindingslijn met pijl 8"/>
          <p:cNvCxnSpPr>
            <a:stCxn id="7" idx="3"/>
            <a:endCxn id="8" idx="1"/>
          </p:cNvCxnSpPr>
          <p:nvPr/>
        </p:nvCxnSpPr>
        <p:spPr>
          <a:xfrm>
            <a:off x="4919857" y="4607346"/>
            <a:ext cx="1640874" cy="89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kstvak 9"/>
          <p:cNvSpPr txBox="1"/>
          <p:nvPr/>
        </p:nvSpPr>
        <p:spPr>
          <a:xfrm>
            <a:off x="5200234" y="3850015"/>
            <a:ext cx="108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/>
              <a:t>(NH</a:t>
            </a:r>
            <a:r>
              <a:rPr lang="nl-NL" baseline="-25000" dirty="0" smtClean="0"/>
              <a:t>4</a:t>
            </a:r>
            <a:r>
              <a:rPr lang="nl-NL" baseline="30000" dirty="0" smtClean="0"/>
              <a:t>+</a:t>
            </a:r>
            <a:r>
              <a:rPr lang="nl-NL" dirty="0" smtClean="0"/>
              <a:t>)</a:t>
            </a:r>
          </a:p>
          <a:p>
            <a:pPr algn="ctr"/>
            <a:r>
              <a:rPr lang="nl-NL" dirty="0" smtClean="0"/>
              <a:t>10,0 </a:t>
            </a:r>
            <a:r>
              <a:rPr lang="nl-NL" dirty="0" err="1" smtClean="0"/>
              <a:t>mL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xmlns="" val="35212410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Opgave 19 vervolg II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De complete berekening:</a:t>
            </a:r>
            <a:endParaRPr lang="nl-NL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6713" y="2295525"/>
            <a:ext cx="8410575" cy="226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0198831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HIV-</a:t>
            </a:r>
            <a:r>
              <a:rPr lang="nl-NL" dirty="0" err="1" smtClean="0"/>
              <a:t>teststrips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Opgave </a:t>
            </a:r>
            <a:r>
              <a:rPr lang="nl-NL" dirty="0" smtClean="0"/>
              <a:t>20 </a:t>
            </a:r>
            <a:r>
              <a:rPr lang="nl-NL" dirty="0"/>
              <a:t>t/m </a:t>
            </a:r>
            <a:r>
              <a:rPr lang="nl-NL" dirty="0" smtClean="0"/>
              <a:t>26 (18 </a:t>
            </a:r>
            <a:r>
              <a:rPr lang="nl-NL" dirty="0"/>
              <a:t>punten)</a:t>
            </a:r>
          </a:p>
          <a:p>
            <a:r>
              <a:rPr lang="nl-NL" dirty="0"/>
              <a:t>Onderwerpen: </a:t>
            </a:r>
          </a:p>
          <a:p>
            <a:pPr lvl="1"/>
            <a:r>
              <a:rPr lang="nl-NL" dirty="0" smtClean="0"/>
              <a:t>Biochemie, koolstofchemie, zuur-base, redoxreacties, algemene chemische kennis</a:t>
            </a:r>
            <a:endParaRPr lang="nl-NL" dirty="0"/>
          </a:p>
          <a:p>
            <a:r>
              <a:rPr lang="nl-NL" dirty="0"/>
              <a:t>Algemeen:</a:t>
            </a:r>
          </a:p>
          <a:p>
            <a:pPr lvl="1"/>
            <a:r>
              <a:rPr lang="nl-NL" dirty="0" smtClean="0"/>
              <a:t>Bijna geen ‘overbodige’ tekst. Je hebt bijna alle tekst nodig voor de opgaven. </a:t>
            </a:r>
          </a:p>
          <a:p>
            <a:pPr lvl="1"/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xmlns="" val="18158980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Opgave 20  (2p)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Herkennen</a:t>
            </a:r>
            <a:r>
              <a:rPr lang="nl-NL" dirty="0"/>
              <a:t>:</a:t>
            </a:r>
          </a:p>
          <a:p>
            <a:pPr lvl="1"/>
            <a:r>
              <a:rPr lang="nl-NL" dirty="0" err="1" smtClean="0"/>
              <a:t>Ionbinding</a:t>
            </a:r>
            <a:r>
              <a:rPr lang="nl-NL" dirty="0" smtClean="0"/>
              <a:t>.  </a:t>
            </a:r>
          </a:p>
          <a:p>
            <a:pPr lvl="1"/>
            <a:r>
              <a:rPr lang="nl-NL" dirty="0" smtClean="0"/>
              <a:t>Er zijn aminozuren die in de </a:t>
            </a:r>
            <a:r>
              <a:rPr lang="nl-NL" dirty="0" err="1" smtClean="0"/>
              <a:t>zijketen</a:t>
            </a:r>
            <a:r>
              <a:rPr lang="nl-NL" dirty="0" smtClean="0"/>
              <a:t> een COOH groep (zure groep) of een NH</a:t>
            </a:r>
            <a:r>
              <a:rPr lang="nl-NL" baseline="-25000" dirty="0" smtClean="0"/>
              <a:t>2</a:t>
            </a:r>
            <a:r>
              <a:rPr lang="nl-NL" dirty="0" smtClean="0"/>
              <a:t> groep (basische groep) hebben. die als zuur resp. base kunnen reageren. Hierbij ontstaan ladingen in de </a:t>
            </a:r>
            <a:r>
              <a:rPr lang="nl-NL" dirty="0" err="1" smtClean="0"/>
              <a:t>zijketen</a:t>
            </a:r>
            <a:r>
              <a:rPr lang="nl-NL" dirty="0" smtClean="0"/>
              <a:t>.</a:t>
            </a:r>
          </a:p>
          <a:p>
            <a:pPr lvl="1"/>
            <a:endParaRPr lang="nl-NL" dirty="0"/>
          </a:p>
          <a:p>
            <a:r>
              <a:rPr lang="nl-NL" dirty="0" smtClean="0"/>
              <a:t>Antwoord:</a:t>
            </a:r>
          </a:p>
          <a:p>
            <a:endParaRPr lang="nl-NL" dirty="0"/>
          </a:p>
          <a:p>
            <a:endParaRPr lang="nl-NL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9592" y="4221088"/>
            <a:ext cx="7780609" cy="2225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4621691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Opgave 21  (3p)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Herkennen:</a:t>
            </a:r>
          </a:p>
          <a:p>
            <a:pPr lvl="1"/>
            <a:r>
              <a:rPr lang="nl-NL" dirty="0" smtClean="0"/>
              <a:t>Eiwit bestaat uit verschillende aminozuren, maar de gemiddelde massa is gegeven </a:t>
            </a:r>
            <a:r>
              <a:rPr lang="nl-NL" dirty="0" smtClean="0">
                <a:sym typeface="Symbol"/>
              </a:rPr>
              <a:t> aantal mol aminozuren in 1,0 g eiwit.</a:t>
            </a:r>
          </a:p>
          <a:p>
            <a:pPr lvl="1"/>
            <a:r>
              <a:rPr lang="nl-NL" dirty="0" smtClean="0">
                <a:sym typeface="Symbol"/>
              </a:rPr>
              <a:t>De </a:t>
            </a:r>
            <a:r>
              <a:rPr lang="nl-NL" dirty="0" err="1" smtClean="0">
                <a:sym typeface="Symbol"/>
              </a:rPr>
              <a:t>molverhouding</a:t>
            </a:r>
            <a:r>
              <a:rPr lang="nl-NL" dirty="0" smtClean="0">
                <a:sym typeface="Symbol"/>
              </a:rPr>
              <a:t> is gegeven</a:t>
            </a:r>
            <a:endParaRPr lang="nl-NL" dirty="0"/>
          </a:p>
          <a:p>
            <a:pPr lvl="1"/>
            <a:endParaRPr lang="nl-NL" dirty="0"/>
          </a:p>
          <a:p>
            <a:r>
              <a:rPr lang="nl-NL" dirty="0"/>
              <a:t>Antwoord</a:t>
            </a:r>
            <a:r>
              <a:rPr lang="nl-NL" dirty="0" smtClean="0"/>
              <a:t>:</a:t>
            </a:r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r>
              <a:rPr lang="nl-NL" dirty="0" smtClean="0"/>
              <a:t>Pas op dat je niet de molaire massa gebruikt van het ion!</a:t>
            </a:r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584" y="4077072"/>
            <a:ext cx="4914900" cy="866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2424394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Opgave 22  (3p)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Gegeven:</a:t>
            </a:r>
          </a:p>
          <a:p>
            <a:pPr lvl="1"/>
            <a:r>
              <a:rPr lang="nl-NL" dirty="0" smtClean="0"/>
              <a:t>Gedeeltelijke reactievergelijking: let op! Maar 1 DTT molecuul.</a:t>
            </a:r>
          </a:p>
          <a:p>
            <a:pPr lvl="1"/>
            <a:r>
              <a:rPr lang="nl-NL" dirty="0" smtClean="0"/>
              <a:t>Beschrijving van de reactie: Er ontstaat weer een -S</a:t>
            </a:r>
            <a:r>
              <a:rPr lang="nl-NL" dirty="0" smtClean="0">
                <a:sym typeface="Symbol"/>
              </a:rPr>
              <a:t>S- binding.</a:t>
            </a:r>
            <a:endParaRPr lang="nl-NL" dirty="0" smtClean="0"/>
          </a:p>
          <a:p>
            <a:pPr lvl="1"/>
            <a:r>
              <a:rPr lang="nl-NL" dirty="0" smtClean="0"/>
              <a:t>Systematische naam van DTT</a:t>
            </a:r>
          </a:p>
          <a:p>
            <a:r>
              <a:rPr lang="nl-NL" dirty="0" smtClean="0"/>
              <a:t>Herkenning:</a:t>
            </a:r>
          </a:p>
          <a:p>
            <a:pPr lvl="1"/>
            <a:r>
              <a:rPr lang="nl-NL" dirty="0" smtClean="0"/>
              <a:t>Het helpt als je al eens eerder een opgave gemaakt hebt met zwavelbruggen, maar je hebt het niet perse nodig.</a:t>
            </a:r>
          </a:p>
          <a:p>
            <a:r>
              <a:rPr lang="nl-NL" dirty="0" smtClean="0"/>
              <a:t>Antwoord:</a:t>
            </a:r>
          </a:p>
          <a:p>
            <a:endParaRPr lang="nl-NL" dirty="0" smtClean="0"/>
          </a:p>
          <a:p>
            <a:endParaRPr lang="nl-NL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71600" y="4797152"/>
            <a:ext cx="1837409" cy="15262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09009" y="5611727"/>
            <a:ext cx="6120680" cy="7117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9498175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Opgave 23  (3p)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Herkenning:</a:t>
            </a:r>
          </a:p>
          <a:p>
            <a:pPr lvl="1"/>
            <a:r>
              <a:rPr lang="nl-NL" dirty="0" smtClean="0"/>
              <a:t>Horen zwavelbruggen tot de secundaire of tertiaire structuur van een eiwit?</a:t>
            </a:r>
          </a:p>
          <a:p>
            <a:pPr lvl="1"/>
            <a:r>
              <a:rPr lang="nl-NL" dirty="0" smtClean="0"/>
              <a:t>Denk aan BINAS Tabel 67C 2, geeft indruk van welk type bindingen bij welke eiwitstructuur horen.</a:t>
            </a:r>
          </a:p>
          <a:p>
            <a:pPr lvl="1"/>
            <a:endParaRPr lang="nl-NL" dirty="0" smtClean="0"/>
          </a:p>
          <a:p>
            <a:r>
              <a:rPr lang="nl-NL" dirty="0" smtClean="0"/>
              <a:t>Antwoord:</a:t>
            </a:r>
          </a:p>
          <a:p>
            <a:pPr lvl="1"/>
            <a:endParaRPr lang="nl-NL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86933" y="4437112"/>
            <a:ext cx="7711841" cy="1944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9264002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Opgave 24  (3p)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Gegeven:</a:t>
            </a:r>
          </a:p>
          <a:p>
            <a:pPr lvl="1"/>
            <a:r>
              <a:rPr lang="nl-NL" dirty="0" smtClean="0"/>
              <a:t>Aantal nucleotiden van het </a:t>
            </a:r>
            <a:r>
              <a:rPr lang="nl-NL" dirty="0" err="1" smtClean="0"/>
              <a:t>vRNA</a:t>
            </a:r>
            <a:r>
              <a:rPr lang="nl-NL" dirty="0" smtClean="0"/>
              <a:t>  (9749 nucleotiden)</a:t>
            </a:r>
          </a:p>
          <a:p>
            <a:pPr lvl="1"/>
            <a:r>
              <a:rPr lang="nl-NL" dirty="0" smtClean="0"/>
              <a:t>Indirect: de molecuulmassa’s van de verschillende eiwitten.</a:t>
            </a:r>
          </a:p>
          <a:p>
            <a:pPr lvl="1"/>
            <a:r>
              <a:rPr lang="nl-NL" dirty="0" smtClean="0"/>
              <a:t>Manier waarop het </a:t>
            </a:r>
            <a:r>
              <a:rPr lang="nl-NL" dirty="0" err="1" smtClean="0"/>
              <a:t>vRNA</a:t>
            </a:r>
            <a:r>
              <a:rPr lang="nl-NL" dirty="0" smtClean="0"/>
              <a:t> gebruikt wordt; overlap van ‘genen’</a:t>
            </a:r>
          </a:p>
          <a:p>
            <a:pPr lvl="1"/>
            <a:endParaRPr lang="nl-NL" dirty="0" smtClean="0"/>
          </a:p>
          <a:p>
            <a:r>
              <a:rPr lang="nl-NL" dirty="0" smtClean="0"/>
              <a:t>Herkennen:</a:t>
            </a:r>
          </a:p>
          <a:p>
            <a:pPr lvl="1"/>
            <a:r>
              <a:rPr lang="nl-NL" dirty="0" smtClean="0"/>
              <a:t>Koppeling tussen aantal aminozuren en het aantal basen dat nodig is. (3 basen voor 1 aminozuur); Gemiddelde massa AZ eenheid</a:t>
            </a:r>
          </a:p>
          <a:p>
            <a:pPr lvl="1"/>
            <a:endParaRPr lang="nl-NL" dirty="0" smtClean="0"/>
          </a:p>
          <a:p>
            <a:r>
              <a:rPr lang="nl-NL" dirty="0" smtClean="0"/>
              <a:t>Antwoord:</a:t>
            </a:r>
          </a:p>
          <a:p>
            <a:pPr lvl="1"/>
            <a:endParaRPr lang="nl-NL" dirty="0" smtClean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83768" y="4869160"/>
            <a:ext cx="6583461" cy="1778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4081865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Opgave 25  (4p)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nl-NL" dirty="0" smtClean="0"/>
              <a:t>Herkenning:</a:t>
            </a:r>
          </a:p>
          <a:p>
            <a:pPr lvl="1"/>
            <a:r>
              <a:rPr lang="nl-NL" dirty="0" smtClean="0"/>
              <a:t>Redoxreactie (=gegeven)</a:t>
            </a:r>
          </a:p>
          <a:p>
            <a:pPr lvl="1"/>
            <a:r>
              <a:rPr lang="nl-NL" dirty="0" smtClean="0"/>
              <a:t>H</a:t>
            </a:r>
            <a:r>
              <a:rPr lang="nl-NL" baseline="-25000" dirty="0" smtClean="0"/>
              <a:t>2</a:t>
            </a:r>
            <a:r>
              <a:rPr lang="nl-NL" dirty="0" smtClean="0"/>
              <a:t>O</a:t>
            </a:r>
            <a:r>
              <a:rPr lang="nl-NL" baseline="-25000" dirty="0" smtClean="0"/>
              <a:t>2</a:t>
            </a:r>
            <a:r>
              <a:rPr lang="nl-NL" dirty="0" smtClean="0"/>
              <a:t> reageert. (</a:t>
            </a:r>
            <a:r>
              <a:rPr lang="nl-NL" dirty="0" err="1" smtClean="0"/>
              <a:t>halfreactie</a:t>
            </a:r>
            <a:r>
              <a:rPr lang="nl-NL" dirty="0" smtClean="0"/>
              <a:t> uit </a:t>
            </a:r>
            <a:r>
              <a:rPr lang="nl-NL" dirty="0" err="1" smtClean="0"/>
              <a:t>binas</a:t>
            </a:r>
            <a:r>
              <a:rPr lang="nl-NL" dirty="0" smtClean="0"/>
              <a:t>) </a:t>
            </a:r>
          </a:p>
          <a:p>
            <a:pPr lvl="1"/>
            <a:r>
              <a:rPr lang="nl-NL" dirty="0" smtClean="0"/>
              <a:t>TMB </a:t>
            </a:r>
            <a:r>
              <a:rPr lang="nl-NL" dirty="0" err="1" smtClean="0"/>
              <a:t>halfreactie</a:t>
            </a:r>
            <a:r>
              <a:rPr lang="nl-NL" dirty="0" smtClean="0"/>
              <a:t> zelf opstellen. (product is gegeven) </a:t>
            </a:r>
          </a:p>
          <a:p>
            <a:pPr lvl="1"/>
            <a:r>
              <a:rPr lang="nl-NL" dirty="0" smtClean="0"/>
              <a:t>er komt H</a:t>
            </a:r>
            <a:r>
              <a:rPr lang="nl-NL" baseline="30000" dirty="0" smtClean="0"/>
              <a:t>+</a:t>
            </a:r>
            <a:r>
              <a:rPr lang="nl-NL" dirty="0" smtClean="0"/>
              <a:t> voor in deze </a:t>
            </a:r>
            <a:r>
              <a:rPr lang="nl-NL" dirty="0" err="1" smtClean="0"/>
              <a:t>halfreactie</a:t>
            </a:r>
            <a:r>
              <a:rPr lang="nl-NL" dirty="0" smtClean="0"/>
              <a:t>.</a:t>
            </a:r>
          </a:p>
          <a:p>
            <a:pPr lvl="1"/>
            <a:endParaRPr lang="nl-NL" dirty="0" smtClean="0"/>
          </a:p>
          <a:p>
            <a:pPr lvl="1"/>
            <a:r>
              <a:rPr lang="nl-NL" dirty="0" smtClean="0"/>
              <a:t>LET OP! Molecuulformules!</a:t>
            </a:r>
          </a:p>
          <a:p>
            <a:pPr marL="274320" lvl="1" indent="0">
              <a:buNone/>
            </a:pPr>
            <a:endParaRPr lang="nl-NL" dirty="0"/>
          </a:p>
          <a:p>
            <a:r>
              <a:rPr lang="nl-NL" dirty="0" smtClean="0"/>
              <a:t>Antwoord:</a:t>
            </a:r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pPr marL="274320" lvl="1" indent="0">
              <a:buNone/>
            </a:pPr>
            <a:r>
              <a:rPr lang="nl-NL" b="1" i="1" dirty="0" smtClean="0"/>
              <a:t>  C</a:t>
            </a:r>
            <a:r>
              <a:rPr lang="nl-NL" b="1" i="1" baseline="-25000" dirty="0" smtClean="0"/>
              <a:t>16</a:t>
            </a:r>
            <a:r>
              <a:rPr lang="nl-NL" b="1" i="1" dirty="0" smtClean="0"/>
              <a:t>H</a:t>
            </a:r>
            <a:r>
              <a:rPr lang="nl-NL" b="1" i="1" baseline="-25000" dirty="0" smtClean="0"/>
              <a:t>20</a:t>
            </a:r>
            <a:r>
              <a:rPr lang="nl-NL" b="1" i="1" dirty="0" smtClean="0"/>
              <a:t>N</a:t>
            </a:r>
            <a:r>
              <a:rPr lang="nl-NL" b="1" i="1" baseline="-25000" dirty="0" smtClean="0"/>
              <a:t>2</a:t>
            </a:r>
            <a:r>
              <a:rPr lang="nl-NL" b="1" i="1" dirty="0" smtClean="0"/>
              <a:t>   +  H</a:t>
            </a:r>
            <a:r>
              <a:rPr lang="nl-NL" b="1" i="1" baseline="-25000" dirty="0" smtClean="0"/>
              <a:t>2</a:t>
            </a:r>
            <a:r>
              <a:rPr lang="nl-NL" b="1" i="1" dirty="0" smtClean="0"/>
              <a:t>O</a:t>
            </a:r>
            <a:r>
              <a:rPr lang="nl-NL" b="1" i="1" baseline="-25000" dirty="0" smtClean="0"/>
              <a:t>2</a:t>
            </a:r>
            <a:r>
              <a:rPr lang="nl-NL" b="1" i="1" dirty="0" smtClean="0"/>
              <a:t>   </a:t>
            </a:r>
            <a:r>
              <a:rPr lang="nl-NL" b="1" i="1" dirty="0" smtClean="0">
                <a:sym typeface="Symbol"/>
              </a:rPr>
              <a:t>  C</a:t>
            </a:r>
            <a:r>
              <a:rPr lang="nl-NL" b="1" i="1" baseline="-25000" dirty="0" smtClean="0">
                <a:sym typeface="Symbol"/>
              </a:rPr>
              <a:t>16</a:t>
            </a:r>
            <a:r>
              <a:rPr lang="nl-NL" b="1" i="1" dirty="0" smtClean="0">
                <a:sym typeface="Symbol"/>
              </a:rPr>
              <a:t>H</a:t>
            </a:r>
            <a:r>
              <a:rPr lang="nl-NL" b="1" i="1" baseline="-25000" dirty="0" smtClean="0">
                <a:sym typeface="Symbol"/>
              </a:rPr>
              <a:t>18</a:t>
            </a:r>
            <a:r>
              <a:rPr lang="nl-NL" b="1" i="1" dirty="0" smtClean="0">
                <a:sym typeface="Symbol"/>
              </a:rPr>
              <a:t>N</a:t>
            </a:r>
            <a:r>
              <a:rPr lang="nl-NL" b="1" i="1" baseline="-25000" dirty="0" smtClean="0">
                <a:sym typeface="Symbol"/>
              </a:rPr>
              <a:t>2</a:t>
            </a:r>
            <a:r>
              <a:rPr lang="nl-NL" b="1" i="1" dirty="0" smtClean="0">
                <a:sym typeface="Symbol"/>
              </a:rPr>
              <a:t>   +   2 H</a:t>
            </a:r>
            <a:r>
              <a:rPr lang="nl-NL" b="1" i="1" baseline="-25000" dirty="0" smtClean="0">
                <a:sym typeface="Symbol"/>
              </a:rPr>
              <a:t>2</a:t>
            </a:r>
            <a:r>
              <a:rPr lang="nl-NL" b="1" i="1" dirty="0" smtClean="0">
                <a:sym typeface="Symbol"/>
              </a:rPr>
              <a:t>O</a:t>
            </a:r>
            <a:endParaRPr lang="nl-NL" b="1" i="1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4718" y="4653136"/>
            <a:ext cx="6527254" cy="1295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8257410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Opgave 26  (1p)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Gegeven: </a:t>
            </a:r>
          </a:p>
          <a:p>
            <a:pPr lvl="1"/>
            <a:r>
              <a:rPr lang="nl-NL" dirty="0" smtClean="0"/>
              <a:t>Testmonsters: 1 met antilichamen, 1 zonder antilichamen.</a:t>
            </a:r>
          </a:p>
          <a:p>
            <a:endParaRPr lang="nl-NL" dirty="0"/>
          </a:p>
          <a:p>
            <a:r>
              <a:rPr lang="nl-NL" dirty="0" smtClean="0"/>
              <a:t>Herkennen:</a:t>
            </a:r>
          </a:p>
          <a:p>
            <a:pPr lvl="1"/>
            <a:r>
              <a:rPr lang="nl-NL" dirty="0" smtClean="0"/>
              <a:t>Wat is de functie van de test: </a:t>
            </a:r>
            <a:r>
              <a:rPr lang="nl-NL" dirty="0" err="1" smtClean="0"/>
              <a:t>HIV-antilichamen</a:t>
            </a:r>
            <a:r>
              <a:rPr lang="nl-NL" dirty="0" smtClean="0"/>
              <a:t> aantonen in bloed.</a:t>
            </a:r>
          </a:p>
          <a:p>
            <a:pPr lvl="1"/>
            <a:r>
              <a:rPr lang="nl-NL" dirty="0" smtClean="0"/>
              <a:t>Wat wil je zeker niet: dat de test een verkeerd resultaat geeft. Dus pos. als er geen antilichamen zijn en neg. als er juist wel antilichamen zijn.</a:t>
            </a:r>
          </a:p>
          <a:p>
            <a:pPr lvl="1"/>
            <a:endParaRPr lang="nl-NL" dirty="0" smtClean="0"/>
          </a:p>
          <a:p>
            <a:r>
              <a:rPr lang="nl-NL" dirty="0" smtClean="0"/>
              <a:t>Antwoord:</a:t>
            </a:r>
          </a:p>
          <a:p>
            <a:endParaRPr lang="nl-NL" dirty="0" smtClean="0"/>
          </a:p>
          <a:p>
            <a:pPr lvl="1"/>
            <a:endParaRPr lang="nl-NL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99792" y="5013176"/>
            <a:ext cx="5580111" cy="1485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396446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Mest verwerken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Opgave 12 t/m 19 (25 punten)</a:t>
            </a:r>
          </a:p>
          <a:p>
            <a:r>
              <a:rPr lang="nl-NL" dirty="0" smtClean="0"/>
              <a:t>Onderwerpen: </a:t>
            </a:r>
          </a:p>
          <a:p>
            <a:pPr lvl="1"/>
            <a:r>
              <a:rPr lang="nl-NL" dirty="0" smtClean="0"/>
              <a:t>evenwichten, zwakke zuren/basen, blokschema’s, chemisch rekenen, algemene chemische kennis.</a:t>
            </a:r>
          </a:p>
          <a:p>
            <a:r>
              <a:rPr lang="nl-NL" dirty="0" smtClean="0"/>
              <a:t>Algemeen:</a:t>
            </a:r>
          </a:p>
          <a:p>
            <a:pPr lvl="1"/>
            <a:r>
              <a:rPr lang="nl-NL" dirty="0" smtClean="0"/>
              <a:t>Inleiding met veel informatie, die je ook later moet gebruiken in de opgaven. </a:t>
            </a:r>
          </a:p>
          <a:p>
            <a:pPr lvl="1"/>
            <a:r>
              <a:rPr lang="nl-NL" dirty="0" smtClean="0"/>
              <a:t>Gebruik arceerstift om belangrijke termen (alvast) te arceren.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xmlns="" val="3808099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Opgave 12  (2p)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Gegeven:</a:t>
            </a:r>
          </a:p>
          <a:p>
            <a:pPr lvl="1"/>
            <a:r>
              <a:rPr lang="nl-NL" dirty="0" smtClean="0"/>
              <a:t>In het tekstfragment wordt over NH</a:t>
            </a:r>
            <a:r>
              <a:rPr lang="nl-NL" baseline="-25000" dirty="0" smtClean="0"/>
              <a:t>4</a:t>
            </a:r>
            <a:r>
              <a:rPr lang="nl-NL" baseline="30000" dirty="0" smtClean="0"/>
              <a:t>+</a:t>
            </a:r>
            <a:r>
              <a:rPr lang="nl-NL" dirty="0" smtClean="0"/>
              <a:t>/NH</a:t>
            </a:r>
            <a:r>
              <a:rPr lang="nl-NL" baseline="-25000" dirty="0" smtClean="0"/>
              <a:t>3</a:t>
            </a:r>
            <a:r>
              <a:rPr lang="nl-NL" dirty="0" smtClean="0"/>
              <a:t> evenwicht gesproken.</a:t>
            </a:r>
          </a:p>
          <a:p>
            <a:endParaRPr lang="nl-NL" dirty="0" smtClean="0"/>
          </a:p>
          <a:p>
            <a:r>
              <a:rPr lang="nl-NL" dirty="0" smtClean="0"/>
              <a:t>Herkennen:</a:t>
            </a:r>
          </a:p>
          <a:p>
            <a:pPr lvl="1"/>
            <a:r>
              <a:rPr lang="nl-NL" dirty="0" smtClean="0"/>
              <a:t>Zuur base evenwicht waarin deze deeltjes aanwezig zijn.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 smtClean="0"/>
              <a:t>Antwoord: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r>
              <a:rPr lang="nl-NL" dirty="0" smtClean="0"/>
              <a:t>Let op evenwichtspijl: -1</a:t>
            </a:r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1242" y="4725144"/>
            <a:ext cx="7881516" cy="1058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254368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Opgave 13  (3p)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Gegeven:</a:t>
            </a:r>
          </a:p>
          <a:p>
            <a:pPr lvl="1"/>
            <a:r>
              <a:rPr lang="nl-NL" dirty="0" smtClean="0"/>
              <a:t>Twee methoden: toevoegen loog of kalk / verwarmen.</a:t>
            </a:r>
          </a:p>
          <a:p>
            <a:pPr lvl="1"/>
            <a:endParaRPr lang="nl-NL" dirty="0" smtClean="0"/>
          </a:p>
          <a:p>
            <a:r>
              <a:rPr lang="nl-NL" dirty="0" smtClean="0"/>
              <a:t>Herkennen</a:t>
            </a:r>
            <a:r>
              <a:rPr lang="nl-NL" dirty="0"/>
              <a:t>:</a:t>
            </a:r>
          </a:p>
          <a:p>
            <a:pPr lvl="1"/>
            <a:r>
              <a:rPr lang="nl-NL" dirty="0" smtClean="0"/>
              <a:t>Beïnvloeden van evenwichten. Deeltjes wegnemen laat evenwicht verschuiven naar die kant waar je de deeltjes wegneemt.</a:t>
            </a:r>
          </a:p>
          <a:p>
            <a:pPr lvl="1"/>
            <a:r>
              <a:rPr lang="nl-NL" dirty="0" smtClean="0"/>
              <a:t>Effect van verwarmen: </a:t>
            </a:r>
          </a:p>
          <a:p>
            <a:pPr lvl="2"/>
            <a:r>
              <a:rPr lang="nl-NL" dirty="0" smtClean="0"/>
              <a:t>verschuiven naar kant waarbij warmte wordt opgenomen, de endotherme reactie. MAAR, daarover is hier niets bekend.  </a:t>
            </a:r>
          </a:p>
          <a:p>
            <a:pPr lvl="2"/>
            <a:r>
              <a:rPr lang="nl-NL" dirty="0" smtClean="0"/>
              <a:t>Ander effect van verwarmen, vluchtige stoffen verdampen. NH</a:t>
            </a:r>
            <a:r>
              <a:rPr lang="nl-NL" baseline="-25000" dirty="0" smtClean="0"/>
              <a:t>3</a:t>
            </a:r>
            <a:r>
              <a:rPr lang="nl-NL" dirty="0" smtClean="0"/>
              <a:t> is vluchtige stof. </a:t>
            </a:r>
          </a:p>
          <a:p>
            <a:pPr lvl="1"/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xmlns="" val="3600660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Opgave 14  (2p)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Gegeven:</a:t>
            </a:r>
          </a:p>
          <a:p>
            <a:pPr lvl="1"/>
            <a:r>
              <a:rPr lang="nl-NL" dirty="0" err="1" smtClean="0"/>
              <a:t>Scaling</a:t>
            </a:r>
            <a:r>
              <a:rPr lang="nl-NL" dirty="0" smtClean="0"/>
              <a:t>: vorming van CaCO</a:t>
            </a:r>
            <a:r>
              <a:rPr lang="nl-NL" baseline="-25000" dirty="0" smtClean="0"/>
              <a:t>3</a:t>
            </a:r>
          </a:p>
          <a:p>
            <a:pPr marL="274320" lvl="1" indent="0">
              <a:buNone/>
            </a:pPr>
            <a:endParaRPr lang="nl-NL" dirty="0" smtClean="0"/>
          </a:p>
          <a:p>
            <a:r>
              <a:rPr lang="nl-NL" dirty="0" smtClean="0"/>
              <a:t>Herkennen:</a:t>
            </a:r>
          </a:p>
          <a:p>
            <a:pPr lvl="1"/>
            <a:r>
              <a:rPr lang="nl-NL" dirty="0" smtClean="0"/>
              <a:t>Wat heeft CO</a:t>
            </a:r>
            <a:r>
              <a:rPr lang="nl-NL" baseline="-25000" dirty="0" smtClean="0"/>
              <a:t>2</a:t>
            </a:r>
            <a:r>
              <a:rPr lang="nl-NL" dirty="0" smtClean="0"/>
              <a:t> met CO</a:t>
            </a:r>
            <a:r>
              <a:rPr lang="nl-NL" baseline="-25000" dirty="0" smtClean="0"/>
              <a:t>3</a:t>
            </a:r>
            <a:r>
              <a:rPr lang="nl-NL" baseline="30000" dirty="0" smtClean="0"/>
              <a:t>2</a:t>
            </a:r>
            <a:r>
              <a:rPr lang="nl-NL" baseline="30000" dirty="0" smtClean="0">
                <a:sym typeface="Symbol"/>
              </a:rPr>
              <a:t></a:t>
            </a:r>
            <a:r>
              <a:rPr lang="nl-NL" dirty="0" smtClean="0"/>
              <a:t> te maken? Denk aan reactie met water:</a:t>
            </a:r>
          </a:p>
          <a:p>
            <a:pPr marL="274320" lvl="1" indent="0">
              <a:buNone/>
            </a:pPr>
            <a:r>
              <a:rPr lang="nl-NL" dirty="0" smtClean="0"/>
              <a:t>	CO</a:t>
            </a:r>
            <a:r>
              <a:rPr lang="nl-NL" baseline="-25000" dirty="0" smtClean="0"/>
              <a:t>2 </a:t>
            </a:r>
            <a:r>
              <a:rPr lang="nl-NL" dirty="0" smtClean="0"/>
              <a:t>+ H</a:t>
            </a:r>
            <a:r>
              <a:rPr lang="nl-NL" baseline="-25000" dirty="0" smtClean="0"/>
              <a:t>2</a:t>
            </a:r>
            <a:r>
              <a:rPr lang="nl-NL" dirty="0" smtClean="0"/>
              <a:t>O </a:t>
            </a:r>
            <a:r>
              <a:rPr lang="nl-NL" dirty="0" smtClean="0">
                <a:sym typeface="Wingdings 3"/>
              </a:rPr>
              <a:t></a:t>
            </a:r>
            <a:r>
              <a:rPr lang="nl-NL" dirty="0" smtClean="0">
                <a:sym typeface="Symbol"/>
              </a:rPr>
              <a:t> H</a:t>
            </a:r>
            <a:r>
              <a:rPr lang="nl-NL" baseline="-25000" dirty="0" smtClean="0">
                <a:sym typeface="Symbol"/>
              </a:rPr>
              <a:t>2</a:t>
            </a:r>
            <a:r>
              <a:rPr lang="nl-NL" dirty="0" smtClean="0">
                <a:sym typeface="Symbol"/>
              </a:rPr>
              <a:t>CO</a:t>
            </a:r>
            <a:r>
              <a:rPr lang="nl-NL" baseline="-25000" dirty="0" smtClean="0">
                <a:sym typeface="Symbol"/>
              </a:rPr>
              <a:t>3 </a:t>
            </a:r>
            <a:r>
              <a:rPr lang="nl-NL" dirty="0" smtClean="0">
                <a:sym typeface="Symbol"/>
              </a:rPr>
              <a:t>(= zwak zuur) </a:t>
            </a:r>
          </a:p>
          <a:p>
            <a:pPr marL="274320" lvl="1" indent="0">
              <a:buNone/>
            </a:pPr>
            <a:r>
              <a:rPr lang="nl-NL" baseline="-25000" dirty="0">
                <a:sym typeface="Symbol"/>
              </a:rPr>
              <a:t>	</a:t>
            </a:r>
            <a:r>
              <a:rPr lang="nl-NL" dirty="0" smtClean="0">
                <a:sym typeface="Symbol"/>
              </a:rPr>
              <a:t>in basisch milieu krijg je carbonaationen. </a:t>
            </a:r>
            <a:endParaRPr lang="nl-NL" baseline="-25000" dirty="0"/>
          </a:p>
          <a:p>
            <a:pPr marL="0" indent="0">
              <a:buNone/>
            </a:pPr>
            <a:endParaRPr lang="nl-NL" dirty="0" smtClean="0"/>
          </a:p>
          <a:p>
            <a:r>
              <a:rPr lang="nl-NL" dirty="0" smtClean="0"/>
              <a:t>Antwoord: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5301208"/>
            <a:ext cx="8496944" cy="1193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950080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Opgave 15  (4p)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Herkennen:</a:t>
            </a:r>
          </a:p>
          <a:p>
            <a:pPr lvl="1"/>
            <a:r>
              <a:rPr lang="nl-NL" dirty="0" smtClean="0"/>
              <a:t>pH berekenen van een ammoniumsulfaatoplossing </a:t>
            </a:r>
          </a:p>
          <a:p>
            <a:pPr marL="274320" lvl="1" indent="0">
              <a:buNone/>
            </a:pPr>
            <a:r>
              <a:rPr lang="nl-NL" dirty="0"/>
              <a:t>	</a:t>
            </a:r>
            <a:r>
              <a:rPr lang="nl-NL" dirty="0" smtClean="0"/>
              <a:t>(= Oplossing v.h. zwakke zuur NH</a:t>
            </a:r>
            <a:r>
              <a:rPr lang="nl-NL" baseline="-25000" dirty="0" smtClean="0"/>
              <a:t>4</a:t>
            </a:r>
            <a:r>
              <a:rPr lang="nl-NL" baseline="30000" dirty="0" smtClean="0"/>
              <a:t>+</a:t>
            </a:r>
            <a:r>
              <a:rPr lang="nl-NL" dirty="0" smtClean="0"/>
              <a:t>)</a:t>
            </a:r>
          </a:p>
          <a:p>
            <a:pPr lvl="1"/>
            <a:endParaRPr lang="nl-NL" dirty="0"/>
          </a:p>
          <a:p>
            <a:r>
              <a:rPr lang="nl-NL" dirty="0" smtClean="0"/>
              <a:t>Nodig: </a:t>
            </a:r>
          </a:p>
          <a:p>
            <a:pPr lvl="1"/>
            <a:r>
              <a:rPr lang="nl-NL" dirty="0" smtClean="0"/>
              <a:t>Evenwichtsvoorwaarde, begin hoeveelheid NH</a:t>
            </a:r>
            <a:r>
              <a:rPr lang="nl-NL" baseline="-25000" dirty="0" smtClean="0"/>
              <a:t>4</a:t>
            </a:r>
            <a:r>
              <a:rPr lang="nl-NL" baseline="30000" dirty="0" smtClean="0"/>
              <a:t>+</a:t>
            </a:r>
            <a:r>
              <a:rPr lang="nl-NL" dirty="0" smtClean="0"/>
              <a:t>, evenwichtsconstante </a:t>
            </a:r>
            <a:r>
              <a:rPr lang="nl-NL" dirty="0" err="1" smtClean="0"/>
              <a:t>vh</a:t>
            </a:r>
            <a:r>
              <a:rPr lang="nl-NL" dirty="0" smtClean="0"/>
              <a:t> evenwicht (via BINAS). </a:t>
            </a:r>
          </a:p>
          <a:p>
            <a:pPr lvl="1"/>
            <a:endParaRPr lang="nl-NL" dirty="0" smtClean="0"/>
          </a:p>
          <a:p>
            <a:r>
              <a:rPr lang="nl-NL" dirty="0" smtClean="0"/>
              <a:t>Berekening: </a:t>
            </a:r>
          </a:p>
          <a:p>
            <a:pPr lvl="1"/>
            <a:r>
              <a:rPr lang="nl-NL" dirty="0" smtClean="0"/>
              <a:t>80 g N /L : M</a:t>
            </a:r>
            <a:r>
              <a:rPr lang="nl-NL" baseline="-25000" dirty="0" smtClean="0"/>
              <a:t>N</a:t>
            </a:r>
            <a:r>
              <a:rPr lang="nl-NL" dirty="0" smtClean="0"/>
              <a:t> </a:t>
            </a:r>
            <a:r>
              <a:rPr lang="nl-NL" dirty="0" smtClean="0">
                <a:sym typeface="Symbol"/>
              </a:rPr>
              <a:t> 5,71 mol/L N = 5,71 mol/L </a:t>
            </a:r>
            <a:r>
              <a:rPr lang="nl-NL" dirty="0"/>
              <a:t>NH</a:t>
            </a:r>
            <a:r>
              <a:rPr lang="nl-NL" baseline="-25000" dirty="0"/>
              <a:t>4</a:t>
            </a:r>
            <a:r>
              <a:rPr lang="nl-NL" baseline="30000" dirty="0" smtClean="0"/>
              <a:t>+    </a:t>
            </a:r>
          </a:p>
          <a:p>
            <a:pPr lvl="1"/>
            <a:r>
              <a:rPr lang="nl-NL" dirty="0" smtClean="0"/>
              <a:t>Uit evenwichtsvoorwaarde volgt [H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] en daaruit pH</a:t>
            </a:r>
          </a:p>
          <a:p>
            <a:pPr lvl="1"/>
            <a:r>
              <a:rPr lang="nl-NL" dirty="0" smtClean="0"/>
              <a:t>Antwoord:  </a:t>
            </a:r>
            <a:r>
              <a:rPr lang="nl-NL" b="1" dirty="0" smtClean="0"/>
              <a:t>pH=4,25</a:t>
            </a:r>
            <a:endParaRPr lang="nl-NL" b="1" dirty="0"/>
          </a:p>
        </p:txBody>
      </p:sp>
    </p:spTree>
    <p:extLst>
      <p:ext uri="{BB962C8B-B14F-4D97-AF65-F5344CB8AC3E}">
        <p14:creationId xmlns:p14="http://schemas.microsoft.com/office/powerpoint/2010/main" xmlns="" val="3573960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Opgave 16  (2p)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Herkennen</a:t>
            </a:r>
            <a:r>
              <a:rPr lang="nl-NL" dirty="0"/>
              <a:t>:</a:t>
            </a:r>
          </a:p>
          <a:p>
            <a:pPr lvl="1"/>
            <a:r>
              <a:rPr lang="nl-NL" dirty="0" smtClean="0"/>
              <a:t>Eenvoudige manier om te meten dat je een bepaalde concentratie stof hebt. </a:t>
            </a:r>
            <a:endParaRPr lang="nl-NL" baseline="-25000" dirty="0"/>
          </a:p>
          <a:p>
            <a:pPr marL="0" indent="0">
              <a:buNone/>
            </a:pPr>
            <a:endParaRPr lang="nl-NL" dirty="0"/>
          </a:p>
          <a:p>
            <a:r>
              <a:rPr lang="nl-NL" dirty="0" smtClean="0"/>
              <a:t>Strategie: </a:t>
            </a:r>
          </a:p>
          <a:p>
            <a:pPr lvl="1"/>
            <a:r>
              <a:rPr lang="nl-NL" dirty="0" smtClean="0"/>
              <a:t>Wat weet je van de oplossing? Wat kun je daaraan meten?</a:t>
            </a: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r>
              <a:rPr lang="nl-NL" dirty="0" smtClean="0"/>
              <a:t>Antwoord:</a:t>
            </a:r>
          </a:p>
          <a:p>
            <a:pPr lvl="1"/>
            <a:r>
              <a:rPr lang="nl-NL" dirty="0" err="1" smtClean="0"/>
              <a:t>Bijv</a:t>
            </a:r>
            <a:r>
              <a:rPr lang="nl-NL" dirty="0" smtClean="0"/>
              <a:t>: geleidingsvermogen, dichtheid, kookpunt (worden allemaal beïnvloed door de hoeveelheid opgeloste stof.)</a:t>
            </a:r>
          </a:p>
          <a:p>
            <a:pPr lvl="1"/>
            <a:r>
              <a:rPr lang="nl-NL" dirty="0" smtClean="0"/>
              <a:t>Zorg voor vergelijk, dus meet ook een controle vloeistof = standaard oplossing met 80 g N / L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xmlns="" val="41165874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Opgave 17  (4p)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pPr marL="0" indent="0">
              <a:buNone/>
            </a:pPr>
            <a:endParaRPr lang="nl-NL" sz="1600" dirty="0" smtClean="0"/>
          </a:p>
          <a:p>
            <a:pPr marL="0" indent="0">
              <a:buNone/>
            </a:pPr>
            <a:endParaRPr lang="nl-NL" sz="1600" dirty="0" smtClean="0"/>
          </a:p>
          <a:p>
            <a:pPr marL="0" indent="0">
              <a:buNone/>
            </a:pPr>
            <a:r>
              <a:rPr lang="nl-NL" sz="1600" dirty="0" smtClean="0"/>
              <a:t>Let op! </a:t>
            </a:r>
          </a:p>
          <a:p>
            <a:pPr marL="0" indent="0">
              <a:buNone/>
            </a:pPr>
            <a:r>
              <a:rPr lang="nl-NL" sz="1600" dirty="0" smtClean="0"/>
              <a:t>Belangrijk is de plek waar de stofstromen worden ingevoerd.</a:t>
            </a:r>
          </a:p>
          <a:p>
            <a:pPr marL="0" indent="0">
              <a:buNone/>
            </a:pPr>
            <a:r>
              <a:rPr lang="nl-NL" sz="1600" dirty="0" smtClean="0"/>
              <a:t>Lucht wordt hergebruikt!</a:t>
            </a:r>
          </a:p>
          <a:p>
            <a:pPr marL="0" indent="0">
              <a:buNone/>
            </a:pPr>
            <a:r>
              <a:rPr lang="nl-NL" sz="1600" dirty="0" smtClean="0"/>
              <a:t>Het terugvoer gedeelte als de oplossing niet de juiste pH heeft. </a:t>
            </a:r>
          </a:p>
          <a:p>
            <a:pPr marL="0" indent="0">
              <a:buNone/>
            </a:pPr>
            <a:endParaRPr lang="nl-NL" sz="1600" dirty="0" smtClean="0"/>
          </a:p>
          <a:p>
            <a:endParaRPr lang="nl-NL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1340768"/>
            <a:ext cx="8661374" cy="3993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7323886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Opgave 18  (3p)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Herkennen:</a:t>
            </a:r>
          </a:p>
          <a:p>
            <a:pPr lvl="1"/>
            <a:r>
              <a:rPr lang="nl-NL" dirty="0" smtClean="0"/>
              <a:t>Kloppend maken van reactievergelijkingen.</a:t>
            </a:r>
          </a:p>
          <a:p>
            <a:endParaRPr lang="nl-NL" dirty="0" smtClean="0"/>
          </a:p>
          <a:p>
            <a:r>
              <a:rPr lang="nl-NL" dirty="0" smtClean="0"/>
              <a:t>Strategie:</a:t>
            </a:r>
          </a:p>
          <a:p>
            <a:pPr lvl="1"/>
            <a:r>
              <a:rPr lang="nl-NL" dirty="0" smtClean="0"/>
              <a:t>Kijk waar gedeelten van de moleculen/ionen terecht komen.</a:t>
            </a:r>
          </a:p>
          <a:p>
            <a:pPr lvl="1"/>
            <a:r>
              <a:rPr lang="nl-NL" dirty="0" smtClean="0"/>
              <a:t>Controleer of je ook ladingsbalans hebt.</a:t>
            </a:r>
          </a:p>
          <a:p>
            <a:pPr lvl="1"/>
            <a:endParaRPr lang="nl-NL" dirty="0"/>
          </a:p>
          <a:p>
            <a:pPr lvl="1"/>
            <a:endParaRPr lang="nl-NL" dirty="0" smtClean="0"/>
          </a:p>
          <a:p>
            <a:pPr lvl="1"/>
            <a:endParaRPr lang="nl-NL" dirty="0"/>
          </a:p>
          <a:p>
            <a:r>
              <a:rPr lang="nl-NL" dirty="0" smtClean="0"/>
              <a:t>Antwoord:</a:t>
            </a:r>
          </a:p>
          <a:p>
            <a:endParaRPr lang="nl-NL" dirty="0" smtClean="0"/>
          </a:p>
          <a:p>
            <a:pPr lvl="1"/>
            <a:endParaRPr lang="nl-NL" dirty="0"/>
          </a:p>
          <a:p>
            <a:pPr lvl="1"/>
            <a:endParaRPr lang="nl-NL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576" y="4149080"/>
            <a:ext cx="7454602" cy="9276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5889806"/>
            <a:ext cx="7200800" cy="4915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1016326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elderheid">
  <a:themeElements>
    <a:clrScheme name="Helderheid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Kantoor - klassiek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elderhei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214</TotalTime>
  <Words>857</Words>
  <Application>Microsoft Office PowerPoint</Application>
  <PresentationFormat>Diavoorstelling (4:3)</PresentationFormat>
  <Paragraphs>187</Paragraphs>
  <Slides>19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19</vt:i4>
      </vt:variant>
    </vt:vector>
  </HeadingPairs>
  <TitlesOfParts>
    <vt:vector size="20" baseType="lpstr">
      <vt:lpstr>Helderheid</vt:lpstr>
      <vt:lpstr>Examen 2013-2</vt:lpstr>
      <vt:lpstr>Mest verwerken</vt:lpstr>
      <vt:lpstr>Opgave 12  (2p)</vt:lpstr>
      <vt:lpstr>Opgave 13  (3p)</vt:lpstr>
      <vt:lpstr>Opgave 14  (2p)</vt:lpstr>
      <vt:lpstr>Opgave 15  (4p)</vt:lpstr>
      <vt:lpstr>Opgave 16  (2p)</vt:lpstr>
      <vt:lpstr>Opgave 17  (4p)</vt:lpstr>
      <vt:lpstr>Opgave 18  (3p)</vt:lpstr>
      <vt:lpstr>Opgave 19  (5p)</vt:lpstr>
      <vt:lpstr>Opgave 19 vervolg II</vt:lpstr>
      <vt:lpstr>HIV-teststrips</vt:lpstr>
      <vt:lpstr>Opgave 20  (2p)</vt:lpstr>
      <vt:lpstr>Opgave 21  (3p)</vt:lpstr>
      <vt:lpstr>Opgave 22  (3p)</vt:lpstr>
      <vt:lpstr>Opgave 23  (3p)</vt:lpstr>
      <vt:lpstr>Opgave 24  (3p)</vt:lpstr>
      <vt:lpstr>Opgave 25  (4p)</vt:lpstr>
      <vt:lpstr>Opgave 26  (1p)</vt:lpstr>
    </vt:vector>
  </TitlesOfParts>
  <Company>Het hooghuis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Examen 2013-2</dc:title>
  <dc:creator>Marcel Sweers</dc:creator>
  <cp:lastModifiedBy>User</cp:lastModifiedBy>
  <cp:revision>21</cp:revision>
  <dcterms:created xsi:type="dcterms:W3CDTF">2014-04-17T10:28:18Z</dcterms:created>
  <dcterms:modified xsi:type="dcterms:W3CDTF">2014-04-17T18:37:54Z</dcterms:modified>
</cp:coreProperties>
</file>